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02" r:id="rId2"/>
    <p:sldMasterId id="2147483715" r:id="rId3"/>
    <p:sldMasterId id="2147483660" r:id="rId4"/>
  </p:sldMasterIdLst>
  <p:notesMasterIdLst>
    <p:notesMasterId r:id="rId21"/>
  </p:notesMasterIdLst>
  <p:handoutMasterIdLst>
    <p:handoutMasterId r:id="rId22"/>
  </p:handoutMasterIdLst>
  <p:sldIdLst>
    <p:sldId id="447" r:id="rId5"/>
    <p:sldId id="461" r:id="rId6"/>
    <p:sldId id="470" r:id="rId7"/>
    <p:sldId id="457" r:id="rId8"/>
    <p:sldId id="460" r:id="rId9"/>
    <p:sldId id="471" r:id="rId10"/>
    <p:sldId id="462" r:id="rId11"/>
    <p:sldId id="463" r:id="rId12"/>
    <p:sldId id="450" r:id="rId13"/>
    <p:sldId id="451" r:id="rId14"/>
    <p:sldId id="452" r:id="rId15"/>
    <p:sldId id="453" r:id="rId16"/>
    <p:sldId id="454" r:id="rId17"/>
    <p:sldId id="456" r:id="rId18"/>
    <p:sldId id="466" r:id="rId19"/>
    <p:sldId id="464" r:id="rId20"/>
  </p:sldIdLst>
  <p:sldSz cx="9144000" cy="6858000" type="screen4x3"/>
  <p:notesSz cx="6735763" cy="98694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354" autoAdjust="0"/>
    <p:restoredTop sz="78674" autoAdjust="0"/>
  </p:normalViewPr>
  <p:slideViewPr>
    <p:cSldViewPr>
      <p:cViewPr>
        <p:scale>
          <a:sx n="60" d="100"/>
          <a:sy n="60" d="100"/>
        </p:scale>
        <p:origin x="-1468" y="-2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2598" y="-108"/>
      </p:cViewPr>
      <p:guideLst>
        <p:guide orient="horz" pos="3109"/>
        <p:guide pos="2122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41" cy="493812"/>
          </a:xfrm>
          <a:prstGeom prst="rect">
            <a:avLst/>
          </a:prstGeom>
        </p:spPr>
        <p:txBody>
          <a:bodyPr vert="horz" lIns="93494" tIns="46747" rIns="93494" bIns="4674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4798" y="0"/>
            <a:ext cx="2919441" cy="493812"/>
          </a:xfrm>
          <a:prstGeom prst="rect">
            <a:avLst/>
          </a:prstGeom>
        </p:spPr>
        <p:txBody>
          <a:bodyPr vert="horz" lIns="93494" tIns="46747" rIns="93494" bIns="4674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5EF8DC1-D583-4FC8-ABCC-12D03511732F}" type="datetimeFigureOut">
              <a:rPr lang="en-US"/>
              <a:pPr>
                <a:defRPr/>
              </a:pPr>
              <a:t>12/17/2014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3992"/>
            <a:ext cx="2919441" cy="493812"/>
          </a:xfrm>
          <a:prstGeom prst="rect">
            <a:avLst/>
          </a:prstGeom>
        </p:spPr>
        <p:txBody>
          <a:bodyPr vert="horz" lIns="93494" tIns="46747" rIns="93494" bIns="4674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4798" y="9373992"/>
            <a:ext cx="2919441" cy="493812"/>
          </a:xfrm>
          <a:prstGeom prst="rect">
            <a:avLst/>
          </a:prstGeom>
        </p:spPr>
        <p:txBody>
          <a:bodyPr vert="horz" lIns="93494" tIns="46747" rIns="93494" bIns="4674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52537DB-EFB8-4DB1-951D-629638633D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41" cy="493812"/>
          </a:xfrm>
          <a:prstGeom prst="rect">
            <a:avLst/>
          </a:prstGeom>
        </p:spPr>
        <p:txBody>
          <a:bodyPr vert="horz" lIns="93494" tIns="46747" rIns="93494" bIns="4674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4798" y="0"/>
            <a:ext cx="2919441" cy="493812"/>
          </a:xfrm>
          <a:prstGeom prst="rect">
            <a:avLst/>
          </a:prstGeom>
        </p:spPr>
        <p:txBody>
          <a:bodyPr vert="horz" lIns="93494" tIns="46747" rIns="93494" bIns="4674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DE832A4-64F3-4F92-A3C4-B1BEB34037DA}" type="datetimeFigureOut">
              <a:rPr lang="en-US"/>
              <a:pPr>
                <a:defRPr/>
              </a:pPr>
              <a:t>12/17/2014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4" tIns="46747" rIns="93494" bIns="46747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186" y="4688681"/>
            <a:ext cx="5387391" cy="4440934"/>
          </a:xfrm>
          <a:prstGeom prst="rect">
            <a:avLst/>
          </a:prstGeom>
        </p:spPr>
        <p:txBody>
          <a:bodyPr vert="horz" lIns="93494" tIns="46747" rIns="93494" bIns="46747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3992"/>
            <a:ext cx="2919441" cy="493812"/>
          </a:xfrm>
          <a:prstGeom prst="rect">
            <a:avLst/>
          </a:prstGeom>
        </p:spPr>
        <p:txBody>
          <a:bodyPr vert="horz" lIns="93494" tIns="46747" rIns="93494" bIns="4674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4798" y="9373992"/>
            <a:ext cx="2919441" cy="493812"/>
          </a:xfrm>
          <a:prstGeom prst="rect">
            <a:avLst/>
          </a:prstGeom>
        </p:spPr>
        <p:txBody>
          <a:bodyPr vert="horz" lIns="93494" tIns="46747" rIns="93494" bIns="4674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515CECB-0091-4C5B-9353-CEDA54ED7B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8774990-13DB-41E9-ADE6-0A7BA169387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15CECB-0091-4C5B-9353-CEDA54ED7B3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15CECB-0091-4C5B-9353-CEDA54ED7B3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15CECB-0091-4C5B-9353-CEDA54ED7B3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According to legal and regulatory aspects, we can categories Pakistan’s Islamic Microfinance Industry into 4 categories.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15CECB-0091-4C5B-9353-CEDA54ED7B3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15CECB-0091-4C5B-9353-CEDA54ED7B3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9BDAA4-FD01-48C4-89BA-FCB31936BEAA}" type="datetimeFigureOut">
              <a:rPr lang="en-US"/>
              <a:pPr>
                <a:defRPr/>
              </a:pPr>
              <a:t>12/17/2014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A6DA0-8E6E-4581-A1C5-D308622CB0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AD3A18-F760-406F-8F18-454AFB93A524}" type="datetimeFigureOut">
              <a:rPr lang="en-US"/>
              <a:pPr>
                <a:defRPr/>
              </a:pPr>
              <a:t>12/17/2014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6884C-D53D-4383-9E24-966259905E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A4373-999B-4D93-AF37-79A128D9111C}" type="datetimeFigureOut">
              <a:rPr lang="en-US"/>
              <a:pPr>
                <a:defRPr/>
              </a:pPr>
              <a:t>12/17/2014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ECBBD4-0F87-49D7-97EC-9A6C6E58D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0BA7-B572-4EE8-89BA-EFF952BC98A3}" type="datetimeFigureOut">
              <a:rPr lang="en-US" smtClean="0"/>
              <a:pPr/>
              <a:t>12/17/2014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6E22A-FB4B-41F2-A4DB-D322DC35CA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0BA7-B572-4EE8-89BA-EFF952BC98A3}" type="datetimeFigureOut">
              <a:rPr lang="en-US" smtClean="0"/>
              <a:pPr/>
              <a:t>12/17/2014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6E22A-FB4B-41F2-A4DB-D322DC35CA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0BA7-B572-4EE8-89BA-EFF952BC98A3}" type="datetimeFigureOut">
              <a:rPr lang="en-US" smtClean="0"/>
              <a:pPr/>
              <a:t>12/17/2014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6E22A-FB4B-41F2-A4DB-D322DC35CA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0BA7-B572-4EE8-89BA-EFF952BC98A3}" type="datetimeFigureOut">
              <a:rPr lang="en-US" smtClean="0"/>
              <a:pPr/>
              <a:t>12/17/2014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6E22A-FB4B-41F2-A4DB-D322DC35CA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0BA7-B572-4EE8-89BA-EFF952BC98A3}" type="datetimeFigureOut">
              <a:rPr lang="en-US" smtClean="0"/>
              <a:pPr/>
              <a:t>12/17/2014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6E22A-FB4B-41F2-A4DB-D322DC35CA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0BA7-B572-4EE8-89BA-EFF952BC98A3}" type="datetimeFigureOut">
              <a:rPr lang="en-US" smtClean="0"/>
              <a:pPr/>
              <a:t>12/17/2014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6E22A-FB4B-41F2-A4DB-D322DC35CA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0BA7-B572-4EE8-89BA-EFF952BC98A3}" type="datetimeFigureOut">
              <a:rPr lang="en-US" smtClean="0"/>
              <a:pPr/>
              <a:t>12/17/2014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6E22A-FB4B-41F2-A4DB-D322DC35CA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0BA7-B572-4EE8-89BA-EFF952BC98A3}" type="datetimeFigureOut">
              <a:rPr lang="en-US" smtClean="0"/>
              <a:pPr/>
              <a:t>12/17/2014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6E22A-FB4B-41F2-A4DB-D322DC35CA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0045A7-CB7E-4B36-A69C-59B8E352E3A8}" type="datetimeFigureOut">
              <a:rPr lang="en-US"/>
              <a:pPr>
                <a:defRPr/>
              </a:pPr>
              <a:t>12/17/2014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72669-0243-4612-9DCD-E4E30855B0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0BA7-B572-4EE8-89BA-EFF952BC98A3}" type="datetimeFigureOut">
              <a:rPr lang="en-US" smtClean="0"/>
              <a:pPr/>
              <a:t>12/17/2014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6E22A-FB4B-41F2-A4DB-D322DC35CA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0BA7-B572-4EE8-89BA-EFF952BC98A3}" type="datetimeFigureOut">
              <a:rPr lang="en-US" smtClean="0"/>
              <a:pPr/>
              <a:t>12/17/2014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6E22A-FB4B-41F2-A4DB-D322DC35CA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0BA7-B572-4EE8-89BA-EFF952BC98A3}" type="datetimeFigureOut">
              <a:rPr lang="en-US" smtClean="0"/>
              <a:pPr/>
              <a:t>12/17/2014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6E22A-FB4B-41F2-A4DB-D322DC35CA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0BA7-B572-4EE8-89BA-EFF952BC98A3}" type="datetimeFigureOut">
              <a:rPr lang="en-US" smtClean="0"/>
              <a:pPr/>
              <a:t>12/17/2014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6E22A-FB4B-41F2-A4DB-D322DC35CA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2935-1C4F-491F-A28E-5CF6A02992D3}" type="datetimeFigureOut">
              <a:rPr lang="en-US" smtClean="0"/>
              <a:pPr/>
              <a:t>12/17/2014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7EE12-6850-4715-A7CE-A079A07ED2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2935-1C4F-491F-A28E-5CF6A02992D3}" type="datetimeFigureOut">
              <a:rPr lang="en-US" smtClean="0"/>
              <a:pPr/>
              <a:t>12/17/2014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7EE12-6850-4715-A7CE-A079A07ED2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2935-1C4F-491F-A28E-5CF6A02992D3}" type="datetimeFigureOut">
              <a:rPr lang="en-US" smtClean="0"/>
              <a:pPr/>
              <a:t>12/17/2014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7EE12-6850-4715-A7CE-A079A07ED2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2935-1C4F-491F-A28E-5CF6A02992D3}" type="datetimeFigureOut">
              <a:rPr lang="en-US" smtClean="0"/>
              <a:pPr/>
              <a:t>12/17/2014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7EE12-6850-4715-A7CE-A079A07ED2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2935-1C4F-491F-A28E-5CF6A02992D3}" type="datetimeFigureOut">
              <a:rPr lang="en-US" smtClean="0"/>
              <a:pPr/>
              <a:t>12/17/2014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7EE12-6850-4715-A7CE-A079A07ED2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2935-1C4F-491F-A28E-5CF6A02992D3}" type="datetimeFigureOut">
              <a:rPr lang="en-US" smtClean="0"/>
              <a:pPr/>
              <a:t>12/17/2014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7EE12-6850-4715-A7CE-A079A07ED2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F06AD-C4A7-45E7-8A51-08DB5E78277E}" type="datetimeFigureOut">
              <a:rPr lang="en-US"/>
              <a:pPr>
                <a:defRPr/>
              </a:pPr>
              <a:t>12/17/2014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BB5F0C-A7E3-4182-8828-AB86A21AE1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2935-1C4F-491F-A28E-5CF6A02992D3}" type="datetimeFigureOut">
              <a:rPr lang="en-US" smtClean="0"/>
              <a:pPr/>
              <a:t>12/17/2014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7EE12-6850-4715-A7CE-A079A07ED2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2935-1C4F-491F-A28E-5CF6A02992D3}" type="datetimeFigureOut">
              <a:rPr lang="en-US" smtClean="0"/>
              <a:pPr/>
              <a:t>12/17/2014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7EE12-6850-4715-A7CE-A079A07ED2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2935-1C4F-491F-A28E-5CF6A02992D3}" type="datetimeFigureOut">
              <a:rPr lang="en-US" smtClean="0"/>
              <a:pPr/>
              <a:t>12/17/2014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7EE12-6850-4715-A7CE-A079A07ED2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2935-1C4F-491F-A28E-5CF6A02992D3}" type="datetimeFigureOut">
              <a:rPr lang="en-US" smtClean="0"/>
              <a:pPr/>
              <a:t>12/17/2014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7EE12-6850-4715-A7CE-A079A07ED2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2935-1C4F-491F-A28E-5CF6A02992D3}" type="datetimeFigureOut">
              <a:rPr lang="en-US" smtClean="0"/>
              <a:pPr/>
              <a:t>12/17/2014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7EE12-6850-4715-A7CE-A079A07ED2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262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62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A9530-797E-4BEA-8CE4-75DCA2A93D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checker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1CDFE4-21B5-4381-808E-B18FCE4E28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checker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A2570-3998-409A-B351-BB5F9801EB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checker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0B6EBC-B48F-4122-839D-B750B9BEDC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checker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3D54A6-55DE-424F-B0D0-5A8A5D746A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check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71FA41-221F-4DE8-BC79-E2F73C473B4F}" type="datetimeFigureOut">
              <a:rPr lang="en-US"/>
              <a:pPr>
                <a:defRPr/>
              </a:pPr>
              <a:t>12/17/2014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3D4C09-ECD6-4609-B42D-63BC502F6A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2BEFE9-0A6D-4A28-8B6E-BD53EC71AA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checker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CA8F6F-05BD-4395-93FB-440E840FCC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checker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57E77A-BEB8-4FD4-A9DC-8C733B696F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checker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E07D48-3095-4BD0-8E8A-1741A59353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checker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601483-DA69-471C-9197-09EE9ABA30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checker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672CF-C01E-47B1-A820-E7847AC999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checker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AA7494-0B08-4CE2-8ACE-5762350DCD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checker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B45D4-D782-485E-9470-94556F92BF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checker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894FED-192B-4178-BAA6-31C9523965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7873C-1619-46B9-9910-F5B17604B03C}" type="datetimeFigureOut">
              <a:rPr lang="en-US"/>
              <a:pPr>
                <a:defRPr/>
              </a:pPr>
              <a:t>12/17/2014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B434C4-C0E8-4D2F-905C-F42E36B62F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8B3B89-A5C2-49D9-9F6D-C8F0E00EFBB3}" type="datetimeFigureOut">
              <a:rPr lang="en-US"/>
              <a:pPr>
                <a:defRPr/>
              </a:pPr>
              <a:t>12/17/2014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EC2BC4-71B1-4613-8292-37903B47F5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049A1-EB58-4557-885A-45E58A7EA216}" type="datetimeFigureOut">
              <a:rPr lang="en-US"/>
              <a:pPr>
                <a:defRPr/>
              </a:pPr>
              <a:t>12/17/2014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9C25A-8B5F-4353-BA69-0CA56ED139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AEF028-4C76-4C82-9F53-0A7FD8B9F0E0}" type="datetimeFigureOut">
              <a:rPr lang="en-US"/>
              <a:pPr>
                <a:defRPr/>
              </a:pPr>
              <a:t>12/17/2014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192FD0-D8DF-4550-8B07-7D00B5632E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1CDC5-EDB8-4362-9BA1-88AC68316C22}" type="datetimeFigureOut">
              <a:rPr lang="en-US"/>
              <a:pPr>
                <a:defRPr/>
              </a:pPr>
              <a:t>12/17/2014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5FD14B-9998-46D0-BA2E-E315E8140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slideLayout" Target="../slideLayouts/slideLayout47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slideLayout" Target="../slideLayouts/slideLayout4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950635C-A32A-4C7D-BF4B-F3519DD1077B}" type="datetimeFigureOut">
              <a:rPr lang="en-US"/>
              <a:pPr>
                <a:defRPr/>
              </a:pPr>
              <a:t>12/17/2014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9C515B0-D231-4012-AA5F-549B866A24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40BA7-B572-4EE8-89BA-EFF952BC98A3}" type="datetimeFigureOut">
              <a:rPr lang="en-US" smtClean="0"/>
              <a:pPr/>
              <a:t>12/17/2014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6E22A-FB4B-41F2-A4DB-D322DC35CA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42935-1C4F-491F-A28E-5CF6A02992D3}" type="datetimeFigureOut">
              <a:rPr lang="en-US" smtClean="0"/>
              <a:pPr/>
              <a:t>12/17/2014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7EE12-6850-4715-A7CE-A079A07ED27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61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000000"/>
                </a:solidFill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61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rgbClr val="000000"/>
                </a:solidFill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61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000000"/>
                </a:solidFill>
                <a:latin typeface="+mj-lt"/>
              </a:defRPr>
            </a:lvl1pPr>
          </a:lstStyle>
          <a:p>
            <a:pPr>
              <a:defRPr/>
            </a:pPr>
            <a:fld id="{EB57AFD5-7EBA-4E6B-9D6E-72789596E3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61127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261128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>
              <a:solidFill>
                <a:srgbClr val="000000"/>
              </a:solidFill>
              <a:latin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  <p:sldLayoutId id="2147483701" r:id="rId14"/>
  </p:sldLayoutIdLst>
  <p:transition>
    <p:checker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lhudacibe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lhudacibe.com/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2"/>
          <p:cNvSpPr txBox="1">
            <a:spLocks noChangeArrowheads="1"/>
          </p:cNvSpPr>
          <p:nvPr/>
        </p:nvSpPr>
        <p:spPr bwMode="auto">
          <a:xfrm>
            <a:off x="0" y="228600"/>
            <a:ext cx="8915400" cy="6093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en-US" sz="3600" dirty="0" smtClean="0">
              <a:latin typeface="Copperplate Gothic Bold" pitchFamily="34" charset="0"/>
            </a:endParaRPr>
          </a:p>
          <a:p>
            <a:pPr algn="ctr"/>
            <a:endParaRPr lang="en-US" sz="2000" dirty="0" smtClean="0"/>
          </a:p>
          <a:p>
            <a:pPr algn="ctr"/>
            <a:endParaRPr lang="en-US" sz="2000" dirty="0" smtClean="0"/>
          </a:p>
          <a:p>
            <a:pPr algn="ctr"/>
            <a:endParaRPr lang="en-US" sz="54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r"/>
            <a:endParaRPr lang="en-US" sz="2000" dirty="0" smtClean="0">
              <a:latin typeface="Baskerville Old Face" pitchFamily="18" charset="0"/>
            </a:endParaRPr>
          </a:p>
          <a:p>
            <a:pPr algn="r"/>
            <a:endParaRPr lang="en-US" sz="2000" dirty="0" smtClean="0">
              <a:latin typeface="Baskerville Old Face" pitchFamily="18" charset="0"/>
            </a:endParaRPr>
          </a:p>
          <a:p>
            <a:pPr algn="r"/>
            <a:endParaRPr lang="en-US" sz="2000" b="1" dirty="0" smtClean="0">
              <a:latin typeface="Baskerville Old Face" pitchFamily="18" charset="0"/>
            </a:endParaRPr>
          </a:p>
          <a:p>
            <a:pPr algn="r"/>
            <a:endParaRPr lang="en-US" sz="2000" b="1" dirty="0" smtClean="0">
              <a:latin typeface="Baskerville Old Face" pitchFamily="18" charset="0"/>
            </a:endParaRPr>
          </a:p>
          <a:p>
            <a:pPr algn="r"/>
            <a:endParaRPr lang="en-US" sz="2000" b="1" dirty="0" smtClean="0">
              <a:latin typeface="Baskerville Old Face" pitchFamily="18" charset="0"/>
            </a:endParaRPr>
          </a:p>
          <a:p>
            <a:pPr algn="r"/>
            <a:endParaRPr lang="en-US" sz="2000" b="1" dirty="0" smtClean="0">
              <a:latin typeface="Copperplate Gothic Bold" pitchFamily="34" charset="0"/>
            </a:endParaRPr>
          </a:p>
          <a:p>
            <a:pPr algn="r"/>
            <a:endParaRPr lang="en-US" sz="2000" b="1" dirty="0" smtClean="0">
              <a:latin typeface="Copperplate Gothic Bold" pitchFamily="34" charset="0"/>
            </a:endParaRPr>
          </a:p>
          <a:p>
            <a:pPr algn="r"/>
            <a:endParaRPr lang="en-US" sz="2000" b="1" dirty="0" smtClean="0">
              <a:latin typeface="Copperplate Gothic Bold" pitchFamily="34" charset="0"/>
            </a:endParaRPr>
          </a:p>
          <a:p>
            <a:pPr algn="r"/>
            <a:endParaRPr lang="en-US" sz="2000" b="1" dirty="0" smtClean="0">
              <a:latin typeface="Copperplate Gothic Bold" pitchFamily="34" charset="0"/>
            </a:endParaRPr>
          </a:p>
          <a:p>
            <a:pPr algn="r"/>
            <a:r>
              <a:rPr lang="en-US" sz="2000" b="1" dirty="0" smtClean="0">
                <a:latin typeface="Copperplate Gothic Bold" pitchFamily="34" charset="0"/>
              </a:rPr>
              <a:t>Muhammad Zubair Mughal</a:t>
            </a:r>
          </a:p>
          <a:p>
            <a:pPr algn="r"/>
            <a:r>
              <a:rPr lang="en-US" sz="1400" b="1" dirty="0" smtClean="0">
                <a:latin typeface="Copperplate Gothic Bold" pitchFamily="34" charset="0"/>
              </a:rPr>
              <a:t>Chief Executive Officer</a:t>
            </a:r>
          </a:p>
          <a:p>
            <a:pPr algn="r"/>
            <a:r>
              <a:rPr lang="en-US" sz="1400" b="1" dirty="0" smtClean="0">
                <a:latin typeface="Copperplate Gothic Bold" pitchFamily="34" charset="0"/>
              </a:rPr>
              <a:t>Alhuda centre of Islamic banking and economics</a:t>
            </a:r>
          </a:p>
          <a:p>
            <a:pPr algn="r"/>
            <a:r>
              <a:rPr lang="en-US" sz="1400" b="1" dirty="0" smtClean="0">
                <a:latin typeface="Copperplate Gothic Bold" pitchFamily="34" charset="0"/>
                <a:hlinkClick r:id="rId3"/>
              </a:rPr>
              <a:t>www.alhudacibe.com</a:t>
            </a:r>
            <a:r>
              <a:rPr lang="en-US" sz="1400" b="1" dirty="0" smtClean="0">
                <a:latin typeface="Copperplate Gothic Bold" pitchFamily="34" charset="0"/>
              </a:rPr>
              <a:t> </a:t>
            </a:r>
          </a:p>
          <a:p>
            <a:pPr algn="ctr"/>
            <a:endParaRPr lang="en-US" dirty="0">
              <a:latin typeface="Copperplate Gothic Bold" pitchFamily="34" charset="0"/>
            </a:endParaRPr>
          </a:p>
        </p:txBody>
      </p:sp>
      <p:pic>
        <p:nvPicPr>
          <p:cNvPr id="2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733800"/>
            <a:ext cx="3581400" cy="3124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Rounded Rectangle 3"/>
          <p:cNvSpPr/>
          <p:nvPr/>
        </p:nvSpPr>
        <p:spPr bwMode="auto">
          <a:xfrm>
            <a:off x="533400" y="228600"/>
            <a:ext cx="8001000" cy="35814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/>
          <a:lstStyle/>
          <a:p>
            <a:pPr algn="ctr"/>
            <a:r>
              <a:rPr lang="en-US" sz="3200" dirty="0" smtClean="0"/>
              <a:t>Regulatory </a:t>
            </a:r>
            <a:r>
              <a:rPr lang="en-US" sz="3200" dirty="0" smtClean="0"/>
              <a:t>and Supervisory Framework in </a:t>
            </a:r>
          </a:p>
          <a:p>
            <a:pPr algn="ctr"/>
            <a:r>
              <a:rPr lang="en-US" sz="3200" dirty="0" smtClean="0"/>
              <a:t>Islamic Microfinance</a:t>
            </a:r>
          </a:p>
          <a:p>
            <a:pPr algn="ctr"/>
            <a:endParaRPr lang="en-US" sz="4000" dirty="0" smtClean="0"/>
          </a:p>
          <a:p>
            <a:pPr marL="342900" indent="-342900" algn="ctr">
              <a:defRPr/>
            </a:pPr>
            <a:endParaRPr lang="en-US" sz="3600" b="1" dirty="0" smtClean="0">
              <a:solidFill>
                <a:schemeClr val="bg2"/>
              </a:solidFill>
            </a:endParaRPr>
          </a:p>
          <a:p>
            <a:pPr marL="342900" indent="-342900">
              <a:defRPr/>
            </a:pPr>
            <a:endParaRPr lang="en-US" sz="3600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1981200" cy="12192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/>
            </a:r>
            <a:b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</a:b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Option 2</a:t>
            </a:r>
            <a:endParaRPr lang="en-US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2200" y="228600"/>
            <a:ext cx="6248400" cy="1295400"/>
          </a:xfrm>
        </p:spPr>
        <p:txBody>
          <a:bodyPr/>
          <a:lstStyle/>
          <a:p>
            <a:pPr marL="342900" lvl="2" indent="-342900" algn="ctr">
              <a:buNone/>
            </a:pPr>
            <a:r>
              <a:rPr lang="en-US" sz="2800" b="1" dirty="0" smtClean="0"/>
              <a:t>Islamic Microfinance services by full-fledged Islamic Banks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" y="16764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20040" marR="0" lvl="0" indent="-320040" defTabSz="914400" eaLnBrk="0" fontAlgn="auto" latinLnBrk="0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endParaRPr lang="en-US" sz="2800" dirty="0" smtClean="0">
              <a:latin typeface="Calibri" pitchFamily="34" charset="0"/>
            </a:endParaRPr>
          </a:p>
          <a:p>
            <a:pPr marL="320040" marR="0" lvl="0" indent="-320040" defTabSz="914400" eaLnBrk="0" fontAlgn="auto" latinLnBrk="0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lang="en-US" sz="2800" dirty="0" smtClean="0">
                <a:latin typeface="Calibri" pitchFamily="34" charset="0"/>
              </a:rPr>
              <a:t>Mode 1 - Islamic Microfinance counters at existing branches </a:t>
            </a:r>
          </a:p>
          <a:p>
            <a:pPr marL="320040" marR="0" lvl="0" indent="-320040" defTabSz="914400" eaLnBrk="0" fontAlgn="auto" latinLnBrk="0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tabLst/>
              <a:defRPr/>
            </a:pPr>
            <a:endParaRPr lang="en-US" sz="2800" dirty="0" smtClean="0">
              <a:latin typeface="Calibri" pitchFamily="34" charset="0"/>
            </a:endParaRPr>
          </a:p>
          <a:p>
            <a:pPr marL="320040" marR="0" lvl="0" indent="-320040" defTabSz="914400" eaLnBrk="0" fontAlgn="auto" latinLnBrk="0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lang="en-US" sz="2800" dirty="0" smtClean="0">
                <a:latin typeface="Calibri" pitchFamily="34" charset="0"/>
              </a:rPr>
              <a:t>Mode 2 - Stand alone Islamic Microfinance branches and mobile banking</a:t>
            </a:r>
          </a:p>
          <a:p>
            <a:pPr marL="320040" marR="0" lvl="0" indent="-320040" defTabSz="914400" eaLnBrk="0" fontAlgn="auto" latinLnBrk="0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tabLst/>
              <a:defRPr/>
            </a:pPr>
            <a:endParaRPr lang="en-US" sz="2800" dirty="0" smtClean="0">
              <a:latin typeface="Calibri" pitchFamily="34" charset="0"/>
            </a:endParaRPr>
          </a:p>
          <a:p>
            <a:pPr marL="320040" marR="0" lvl="0" indent="-320040" defTabSz="914400" eaLnBrk="0" fontAlgn="auto" latinLnBrk="0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lang="en-US" sz="2800" dirty="0" smtClean="0">
                <a:latin typeface="Calibri" pitchFamily="34" charset="0"/>
              </a:rPr>
              <a:t>Mode 3 - Independent IMFBs as subsidiary of MFBs</a:t>
            </a:r>
          </a:p>
          <a:p>
            <a:pPr marL="320040" marR="0" lvl="0" indent="-320040" defTabSz="914400" eaLnBrk="0" fontAlgn="auto" latinLnBrk="0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tabLst/>
              <a:defRPr/>
            </a:pPr>
            <a:endParaRPr lang="en-US" sz="2800" dirty="0" smtClean="0">
              <a:latin typeface="Calibri" pitchFamily="34" charset="0"/>
            </a:endParaRPr>
          </a:p>
          <a:p>
            <a:pPr marL="320040" marR="0" lvl="0" indent="-320040" defTabSz="914400" eaLnBrk="0" fontAlgn="auto" latinLnBrk="0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lang="en-US" sz="2800" dirty="0" smtClean="0">
                <a:latin typeface="Calibri" pitchFamily="34" charset="0"/>
              </a:rPr>
              <a:t>Mode 4 - Developing linkages with IMFBs and IMFIs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1981200" cy="12192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/>
            </a:r>
            <a:b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</a:b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Option 3</a:t>
            </a:r>
            <a:endParaRPr lang="en-US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2200" y="228600"/>
            <a:ext cx="6248400" cy="1295400"/>
          </a:xfrm>
        </p:spPr>
        <p:txBody>
          <a:bodyPr/>
          <a:lstStyle/>
          <a:p>
            <a:pPr marL="342900" lvl="2" indent="-342900" algn="ctr">
              <a:buNone/>
            </a:pPr>
            <a:r>
              <a:rPr lang="en-US" sz="2800" b="1" dirty="0" smtClean="0"/>
              <a:t>Islamic Microfinance services by Conventional  Banks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" y="16764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20040" indent="-320040" eaLnBrk="0" fontAlgn="auto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800" dirty="0" smtClean="0">
                <a:latin typeface="Calibri" pitchFamily="34" charset="0"/>
              </a:rPr>
              <a:t>Mode 1 - Microfinance counters at existing branches</a:t>
            </a:r>
          </a:p>
          <a:p>
            <a:pPr marL="320040" indent="-320040" eaLnBrk="0" fontAlgn="auto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r>
              <a:rPr lang="en-US" sz="2800" dirty="0" smtClean="0">
                <a:latin typeface="Calibri" pitchFamily="34" charset="0"/>
              </a:rPr>
              <a:t> </a:t>
            </a:r>
          </a:p>
          <a:p>
            <a:pPr marL="320040" indent="-320040" eaLnBrk="0" fontAlgn="auto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800" dirty="0" smtClean="0">
                <a:latin typeface="Calibri" pitchFamily="34" charset="0"/>
              </a:rPr>
              <a:t>Mode 2 - Stand alone Islamic Microfinance branches and mobile banking</a:t>
            </a:r>
          </a:p>
          <a:p>
            <a:pPr marL="320040" indent="-320040" eaLnBrk="0" fontAlgn="auto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n"/>
              <a:defRPr/>
            </a:pPr>
            <a:endParaRPr lang="en-US" sz="2800" dirty="0" smtClean="0">
              <a:latin typeface="Calibri" pitchFamily="34" charset="0"/>
            </a:endParaRPr>
          </a:p>
          <a:p>
            <a:pPr marL="320040" indent="-320040" eaLnBrk="0" fontAlgn="auto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800" dirty="0" smtClean="0">
                <a:latin typeface="Calibri" pitchFamily="34" charset="0"/>
              </a:rPr>
              <a:t>Mode 3 - Establishing Independent Islamic MFBs as Subsidiaries of conventional Banks</a:t>
            </a:r>
          </a:p>
          <a:p>
            <a:pPr marL="320040" indent="-320040" eaLnBrk="0" fontAlgn="auto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en-US" sz="2800" dirty="0" smtClean="0">
              <a:latin typeface="Calibri" pitchFamily="34" charset="0"/>
            </a:endParaRPr>
          </a:p>
          <a:p>
            <a:pPr marL="320040" indent="-320040" eaLnBrk="0" fontAlgn="auto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800" dirty="0" smtClean="0">
                <a:latin typeface="Calibri" pitchFamily="34" charset="0"/>
              </a:rPr>
              <a:t>Mode 4 - Developing linkages with IMFBs and IMFIs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1981200" cy="12192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/>
            </a:r>
            <a:b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</a:b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Option 4</a:t>
            </a:r>
            <a:endParaRPr lang="en-US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2200" y="228600"/>
            <a:ext cx="6248400" cy="1295400"/>
          </a:xfrm>
        </p:spPr>
        <p:txBody>
          <a:bodyPr/>
          <a:lstStyle/>
          <a:p>
            <a:pPr marL="342900" lvl="2" indent="-342900" algn="ctr">
              <a:buNone/>
            </a:pPr>
            <a:r>
              <a:rPr lang="en-US" sz="2800" b="1" dirty="0" smtClean="0"/>
              <a:t>Islamic Microfinance services by Conventional  Microfinance Banks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" y="16764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tabLst/>
              <a:defRPr/>
            </a:pPr>
            <a:r>
              <a:rPr lang="en-US" sz="2800" b="1" u="sng" kern="0" dirty="0" smtClean="0">
                <a:latin typeface="+mn-lt"/>
              </a:rPr>
              <a:t>Eligibility Criteria:</a:t>
            </a:r>
          </a:p>
          <a:p>
            <a:pPr marL="320040" lvl="1" indent="-320040" eaLnBrk="0" fontAlgn="auto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800" dirty="0" smtClean="0">
                <a:latin typeface="Calibri" pitchFamily="34" charset="0"/>
              </a:rPr>
              <a:t>Shariah Advisors Particulars (SAP) according to the fit and proper criteria of SBP</a:t>
            </a:r>
          </a:p>
          <a:p>
            <a:pPr marL="320040" lvl="1" indent="-320040" eaLnBrk="0" fontAlgn="auto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800" dirty="0" smtClean="0">
                <a:latin typeface="Calibri" pitchFamily="34" charset="0"/>
              </a:rPr>
              <a:t>Shariah Compliant Deposit and Financing Products. </a:t>
            </a:r>
          </a:p>
          <a:p>
            <a:pPr marL="320040" lvl="1" indent="-320040" eaLnBrk="0" fontAlgn="auto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800" dirty="0" smtClean="0">
                <a:latin typeface="Calibri" pitchFamily="34" charset="0"/>
              </a:rPr>
              <a:t>Infrastructure and Logistic requirements</a:t>
            </a:r>
          </a:p>
          <a:p>
            <a:pPr marL="320040" lvl="1" indent="-320040" eaLnBrk="0" fontAlgn="auto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800" dirty="0" smtClean="0">
                <a:latin typeface="Calibri" pitchFamily="34" charset="0"/>
              </a:rPr>
              <a:t>Required changes in Memorandum and Articles of Association  allowing the acceptance of deposits on PLS basis  </a:t>
            </a:r>
          </a:p>
          <a:p>
            <a:pPr marL="320040" lvl="1" indent="-320040" eaLnBrk="0" fontAlgn="auto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800" dirty="0" smtClean="0">
                <a:latin typeface="Calibri" pitchFamily="34" charset="0"/>
              </a:rPr>
              <a:t>Segregation of Funds (Islamic and conventional)</a:t>
            </a:r>
          </a:p>
          <a:p>
            <a:pPr marL="320040" lvl="1" indent="-320040" eaLnBrk="0" fontAlgn="auto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800" dirty="0" smtClean="0">
                <a:latin typeface="Calibri" pitchFamily="34" charset="0"/>
              </a:rPr>
              <a:t>Set up Separate Islamic Microfinance division (IMD)</a:t>
            </a:r>
          </a:p>
          <a:p>
            <a:pPr marL="800100" lvl="1" indent="-342900" eaLnBrk="0" hangingPunct="0">
              <a:lnSpc>
                <a:spcPct val="20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endParaRPr lang="en-US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0668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Establishment of Islamic Microfinance Division (IMFD) </a:t>
            </a:r>
            <a:endParaRPr lang="en-US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1447800"/>
            <a:ext cx="8153400" cy="67921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20040" lvl="1" indent="-320040" eaLnBrk="0" fontAlgn="auto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800" dirty="0" smtClean="0">
                <a:latin typeface="Calibri" pitchFamily="34" charset="0"/>
              </a:rPr>
              <a:t>Policies </a:t>
            </a:r>
          </a:p>
          <a:p>
            <a:pPr marL="320040" lvl="1" indent="-320040" eaLnBrk="0" fontAlgn="auto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800" dirty="0" smtClean="0">
                <a:latin typeface="Calibri" pitchFamily="34" charset="0"/>
              </a:rPr>
              <a:t>Procedures/ Practices</a:t>
            </a:r>
          </a:p>
          <a:p>
            <a:pPr marL="320040" lvl="1" indent="-320040" eaLnBrk="0" fontAlgn="auto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800" dirty="0" err="1" smtClean="0">
                <a:latin typeface="Calibri" pitchFamily="34" charset="0"/>
              </a:rPr>
              <a:t>Shariah</a:t>
            </a:r>
            <a:r>
              <a:rPr lang="en-US" sz="2800" dirty="0" smtClean="0">
                <a:latin typeface="Calibri" pitchFamily="34" charset="0"/>
              </a:rPr>
              <a:t> Compliance</a:t>
            </a:r>
          </a:p>
          <a:p>
            <a:pPr marL="320040" lvl="1" indent="-320040" eaLnBrk="0" fontAlgn="auto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800" dirty="0" smtClean="0">
                <a:latin typeface="Calibri" pitchFamily="34" charset="0"/>
              </a:rPr>
              <a:t>Capital Adequacy </a:t>
            </a:r>
          </a:p>
          <a:p>
            <a:pPr marL="320040" lvl="1" indent="-320040" eaLnBrk="0" fontAlgn="auto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800" dirty="0" smtClean="0">
                <a:latin typeface="Calibri" pitchFamily="34" charset="0"/>
              </a:rPr>
              <a:t>Cash Reserves and Statutory Liquidity Requirement (SLR) </a:t>
            </a:r>
          </a:p>
          <a:p>
            <a:pPr marL="320040" lvl="1" indent="-320040" eaLnBrk="0" fontAlgn="auto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800" dirty="0" smtClean="0">
                <a:latin typeface="Calibri" pitchFamily="34" charset="0"/>
              </a:rPr>
              <a:t>Financing need, source and utilization</a:t>
            </a:r>
          </a:p>
          <a:p>
            <a:pPr marL="320040" lvl="1" indent="-320040" eaLnBrk="0" fontAlgn="auto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800" dirty="0" smtClean="0">
                <a:latin typeface="Calibri" pitchFamily="34" charset="0"/>
              </a:rPr>
              <a:t>Products mechanism</a:t>
            </a:r>
          </a:p>
          <a:p>
            <a:pPr marL="320040" lvl="1" indent="-320040" eaLnBrk="0" fontAlgn="auto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800" dirty="0" smtClean="0">
                <a:latin typeface="Calibri" pitchFamily="34" charset="0"/>
              </a:rPr>
              <a:t>SOPs/ Manuals</a:t>
            </a:r>
          </a:p>
          <a:p>
            <a:pPr marL="320040" lvl="1" indent="-320040" eaLnBrk="0" fontAlgn="auto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800" dirty="0" smtClean="0">
                <a:latin typeface="Calibri" pitchFamily="34" charset="0"/>
              </a:rPr>
              <a:t>Risk management</a:t>
            </a:r>
          </a:p>
          <a:p>
            <a:pPr marL="320040" lvl="1" indent="-320040" eaLnBrk="0" fontAlgn="auto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800" dirty="0" smtClean="0">
                <a:latin typeface="Calibri" pitchFamily="34" charset="0"/>
              </a:rPr>
              <a:t>Compliance with SBP directives, </a:t>
            </a:r>
          </a:p>
          <a:p>
            <a:pPr marL="320040" lvl="1" indent="-320040" eaLnBrk="0" fontAlgn="auto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800" dirty="0" smtClean="0">
                <a:latin typeface="Calibri" pitchFamily="34" charset="0"/>
              </a:rPr>
              <a:t>Role and responsibilities</a:t>
            </a:r>
          </a:p>
          <a:p>
            <a:pPr marL="320040" lvl="1" indent="-320040" eaLnBrk="0" fontAlgn="auto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800" dirty="0" smtClean="0">
                <a:latin typeface="Calibri" pitchFamily="34" charset="0"/>
              </a:rPr>
              <a:t>Human Resource Training periodically</a:t>
            </a:r>
          </a:p>
          <a:p>
            <a:pPr lvl="1" algn="just">
              <a:buFont typeface="Arial" pitchFamily="34" charset="0"/>
              <a:buChar char="•"/>
            </a:pPr>
            <a:endParaRPr lang="en-US" sz="2000" dirty="0" smtClean="0"/>
          </a:p>
          <a:p>
            <a:pPr lvl="1" algn="just">
              <a:buFont typeface="Arial" pitchFamily="34" charset="0"/>
              <a:buChar char="•"/>
            </a:pPr>
            <a:endParaRPr lang="en-US" sz="2000" dirty="0" smtClean="0"/>
          </a:p>
          <a:p>
            <a:pPr algn="just">
              <a:buFont typeface="Arial" pitchFamily="34" charset="0"/>
              <a:buChar char="•"/>
            </a:pPr>
            <a:endParaRPr lang="en-US" sz="2000" dirty="0" smtClean="0"/>
          </a:p>
          <a:p>
            <a:pPr algn="just"/>
            <a:endParaRPr lang="en-US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6096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Compliance  to be ensured by IMFI in:</a:t>
            </a:r>
            <a:endParaRPr lang="en-US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990600"/>
            <a:ext cx="8153400" cy="30439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20040" lvl="1" indent="-320040" eaLnBrk="0" fontAlgn="auto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800" dirty="0" smtClean="0">
                <a:latin typeface="Calibri" pitchFamily="34" charset="0"/>
              </a:rPr>
              <a:t>System and Control</a:t>
            </a:r>
          </a:p>
          <a:p>
            <a:pPr marL="320040" lvl="1" indent="-320040" eaLnBrk="0" fontAlgn="auto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en-US" sz="2800" dirty="0" smtClean="0">
              <a:latin typeface="Calibri" pitchFamily="34" charset="0"/>
            </a:endParaRPr>
          </a:p>
          <a:p>
            <a:pPr marL="320040" lvl="1" indent="-320040" eaLnBrk="0" fontAlgn="auto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800" dirty="0" smtClean="0">
                <a:latin typeface="Calibri" pitchFamily="34" charset="0"/>
              </a:rPr>
              <a:t>Internal Audit</a:t>
            </a:r>
          </a:p>
          <a:p>
            <a:pPr marL="320040" lvl="1" indent="-320040" eaLnBrk="0" fontAlgn="auto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en-US" sz="2800" dirty="0" smtClean="0">
              <a:latin typeface="Calibri" pitchFamily="34" charset="0"/>
            </a:endParaRPr>
          </a:p>
          <a:p>
            <a:pPr marL="320040" lvl="1" indent="-320040" eaLnBrk="0" fontAlgn="auto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800" dirty="0" smtClean="0">
                <a:latin typeface="Calibri" pitchFamily="34" charset="0"/>
              </a:rPr>
              <a:t>Accounting Records</a:t>
            </a:r>
          </a:p>
          <a:p>
            <a:pPr marL="320040" lvl="1" indent="-320040" eaLnBrk="0" fontAlgn="auto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en-US" sz="2800" dirty="0" smtClean="0">
              <a:latin typeface="Calibri" pitchFamily="34" charset="0"/>
            </a:endParaRPr>
          </a:p>
          <a:p>
            <a:pPr marL="320040" lvl="1" indent="-320040" eaLnBrk="0" fontAlgn="auto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800" dirty="0" smtClean="0">
                <a:latin typeface="Calibri" pitchFamily="34" charset="0"/>
              </a:rPr>
              <a:t>Utilization of Conventional Branch Network</a:t>
            </a:r>
            <a:endParaRPr lang="en-US" sz="2800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6096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Shariah Compliance  </a:t>
            </a:r>
            <a:endParaRPr lang="en-US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990600"/>
            <a:ext cx="8229600" cy="30439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20040" lvl="1" indent="-320040" eaLnBrk="0" fontAlgn="auto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800" dirty="0" smtClean="0">
                <a:latin typeface="Calibri" pitchFamily="34" charset="0"/>
              </a:rPr>
              <a:t>Shariah Supervisory Board at Central Bank /SECP</a:t>
            </a:r>
          </a:p>
          <a:p>
            <a:pPr marL="320040" lvl="1" indent="-320040" eaLnBrk="0" fontAlgn="auto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en-US" sz="2800" dirty="0" smtClean="0">
              <a:latin typeface="Calibri" pitchFamily="34" charset="0"/>
            </a:endParaRPr>
          </a:p>
          <a:p>
            <a:pPr marL="320040" lvl="1" indent="-320040" eaLnBrk="0" fontAlgn="auto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800" dirty="0" smtClean="0">
                <a:latin typeface="Calibri" pitchFamily="34" charset="0"/>
              </a:rPr>
              <a:t>Internal Shariah Advisor</a:t>
            </a:r>
          </a:p>
          <a:p>
            <a:pPr marL="320040" lvl="1" indent="-320040" eaLnBrk="0" fontAlgn="auto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en-US" sz="2800" dirty="0" smtClean="0">
              <a:latin typeface="Calibri" pitchFamily="34" charset="0"/>
            </a:endParaRPr>
          </a:p>
          <a:p>
            <a:pPr marL="320040" lvl="1" indent="-320040" eaLnBrk="0" fontAlgn="auto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800" dirty="0" smtClean="0">
                <a:latin typeface="Calibri" pitchFamily="34" charset="0"/>
              </a:rPr>
              <a:t>Shariah Audit/Shariah Review</a:t>
            </a:r>
          </a:p>
          <a:p>
            <a:pPr marL="320040" lvl="1" indent="-320040" eaLnBrk="0" fontAlgn="auto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en-US" sz="2800" dirty="0" smtClean="0">
              <a:latin typeface="Calibri" pitchFamily="34" charset="0"/>
            </a:endParaRPr>
          </a:p>
          <a:p>
            <a:pPr marL="320040" lvl="1" indent="-320040" eaLnBrk="0" fontAlgn="auto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800" dirty="0" smtClean="0">
                <a:latin typeface="Calibri" pitchFamily="34" charset="0"/>
              </a:rPr>
              <a:t>Shariah supervision of Islamic Microfinance Network </a:t>
            </a:r>
            <a:endParaRPr lang="en-US" sz="2800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dministrator\Desktop\4.jpg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7144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990600" y="4191000"/>
            <a:ext cx="77724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/>
              <a:t>AlHuda Center of Islamic Banking and Economics</a:t>
            </a:r>
            <a:endParaRPr lang="en-US" sz="2200" b="1" dirty="0"/>
          </a:p>
          <a:p>
            <a:pPr algn="ctr"/>
            <a:r>
              <a:rPr lang="en-US" sz="2200" dirty="0" smtClean="0"/>
              <a:t>160 B,  </a:t>
            </a:r>
            <a:r>
              <a:rPr lang="en-US" sz="2200" dirty="0"/>
              <a:t>Ahmad Block, New Garden Town, Lahore - Pakistan.</a:t>
            </a:r>
          </a:p>
          <a:p>
            <a:pPr algn="ctr"/>
            <a:r>
              <a:rPr lang="en-US" sz="2200" dirty="0"/>
              <a:t>Ph: (92-42) 35913096 - 98, Fax: (92-42) 35913056</a:t>
            </a:r>
          </a:p>
          <a:p>
            <a:pPr algn="ctr"/>
            <a:r>
              <a:rPr lang="en-US" sz="2200" b="1" dirty="0"/>
              <a:t>Email: </a:t>
            </a:r>
            <a:r>
              <a:rPr lang="en-US" sz="2200" dirty="0" smtClean="0"/>
              <a:t>info@alhudacibe.com </a:t>
            </a:r>
          </a:p>
          <a:p>
            <a:pPr algn="ctr"/>
            <a:endParaRPr lang="en-US" sz="2200" dirty="0" smtClean="0"/>
          </a:p>
          <a:p>
            <a:pPr algn="ctr"/>
            <a:r>
              <a:rPr lang="en-US" sz="2200" b="1" dirty="0" smtClean="0">
                <a:hlinkClick r:id="rId3"/>
              </a:rPr>
              <a:t>www.alhudacibe.com</a:t>
            </a:r>
            <a:r>
              <a:rPr lang="en-US" sz="2200" b="1" dirty="0" smtClean="0"/>
              <a:t> </a:t>
            </a:r>
            <a:endParaRPr lang="en-US" sz="2200" b="1" dirty="0"/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724399"/>
          </a:xfrm>
        </p:spPr>
        <p:txBody>
          <a:bodyPr/>
          <a:lstStyle/>
          <a:p>
            <a:pPr>
              <a:lnSpc>
                <a:spcPct val="200000"/>
              </a:lnSpc>
              <a:buNone/>
            </a:pPr>
            <a:endParaRPr lang="en-US" dirty="0" smtClean="0"/>
          </a:p>
        </p:txBody>
      </p:sp>
      <p:sp>
        <p:nvSpPr>
          <p:cNvPr id="4" name="Text Box 23"/>
          <p:cNvSpPr txBox="1">
            <a:spLocks noChangeArrowheads="1"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solidFill>
            <a:srgbClr val="35742A"/>
          </a:solidFill>
          <a:ln w="9525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320040" indent="-320040" algn="ctr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r>
              <a:rPr lang="en-US" sz="3200" b="1" dirty="0" smtClean="0">
                <a:solidFill>
                  <a:srgbClr val="FFFFFF"/>
                </a:solidFill>
                <a:cs typeface="Arial" charset="0"/>
              </a:rPr>
              <a:t>Legal &amp; Regulatory Framework </a:t>
            </a:r>
          </a:p>
        </p:txBody>
      </p:sp>
      <p:pic>
        <p:nvPicPr>
          <p:cNvPr id="81922" name="Picture 2" descr="C:\Users\Administrator\Desktop\Pakista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2362200"/>
            <a:ext cx="7315200" cy="3657600"/>
          </a:xfrm>
          <a:prstGeom prst="rect">
            <a:avLst/>
          </a:prstGeom>
          <a:noFill/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Text Box 23"/>
          <p:cNvSpPr txBox="1">
            <a:spLocks noChangeArrowheads="1"/>
          </p:cNvSpPr>
          <p:nvPr/>
        </p:nvSpPr>
        <p:spPr bwMode="auto">
          <a:xfrm>
            <a:off x="0" y="0"/>
            <a:ext cx="9144000" cy="9144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 sz="2800" b="1" dirty="0" smtClean="0">
                <a:solidFill>
                  <a:srgbClr val="FFFFFF"/>
                </a:solidFill>
                <a:cs typeface="Arial" charset="0"/>
              </a:rPr>
              <a:t>            </a:t>
            </a:r>
            <a:r>
              <a:rPr lang="en-GB" sz="4000" b="1" dirty="0" smtClean="0">
                <a:solidFill>
                  <a:schemeClr val="tx1"/>
                </a:solidFill>
                <a:cs typeface="Arial" charset="0"/>
              </a:rPr>
              <a:t>Pakistan</a:t>
            </a:r>
            <a:r>
              <a:rPr lang="en-GB" sz="4000" b="1" dirty="0" smtClean="0">
                <a:solidFill>
                  <a:srgbClr val="FFFFFF"/>
                </a:solidFill>
                <a:cs typeface="Arial" charset="0"/>
              </a:rPr>
              <a:t> </a:t>
            </a:r>
            <a:endParaRPr lang="en-GB" sz="2800" b="1" dirty="0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6" name="Picture 2" descr="C:\Users\Administrator\Desktop\Pakista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828800" cy="914400"/>
          </a:xfrm>
          <a:prstGeom prst="rect">
            <a:avLst/>
          </a:prstGeom>
          <a:noFill/>
        </p:spPr>
      </p:pic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304800" y="1295401"/>
            <a:ext cx="7391400" cy="5601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20040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latin typeface="+mn-lt"/>
              </a:rPr>
              <a:t>Population - </a:t>
            </a:r>
            <a:r>
              <a:rPr lang="en-US" sz="2400" dirty="0" smtClean="0">
                <a:latin typeface="+mn-lt"/>
              </a:rPr>
              <a:t>190 </a:t>
            </a:r>
            <a:r>
              <a:rPr lang="en-US" sz="2400" dirty="0" smtClean="0">
                <a:latin typeface="+mn-lt"/>
              </a:rPr>
              <a:t>million</a:t>
            </a:r>
            <a:endParaRPr lang="en-US" sz="3200" dirty="0" smtClean="0">
              <a:latin typeface="+mn-lt"/>
            </a:endParaRPr>
          </a:p>
          <a:p>
            <a:pPr marL="320040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endParaRPr lang="en-US" sz="2400" dirty="0" smtClean="0">
              <a:latin typeface="+mn-lt"/>
            </a:endParaRPr>
          </a:p>
          <a:p>
            <a:pPr marL="320040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latin typeface="+mn-lt"/>
              </a:rPr>
              <a:t>Muslim population - 97% </a:t>
            </a:r>
          </a:p>
          <a:p>
            <a:pPr marL="320040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endParaRPr lang="en-US" sz="2400" dirty="0" smtClean="0">
              <a:latin typeface="+mn-lt"/>
            </a:endParaRPr>
          </a:p>
          <a:p>
            <a:pPr marL="320040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latin typeface="+mn-lt"/>
              </a:rPr>
              <a:t>GDP – USD 225.1 billion</a:t>
            </a:r>
          </a:p>
          <a:p>
            <a:pPr marL="320040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endParaRPr lang="en-US" sz="2400" dirty="0" smtClean="0">
              <a:latin typeface="+mn-lt"/>
            </a:endParaRPr>
          </a:p>
          <a:p>
            <a:pPr marL="320040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latin typeface="+mn-lt"/>
              </a:rPr>
              <a:t>Per Capita Income –  USD 1260</a:t>
            </a:r>
          </a:p>
          <a:p>
            <a:pPr marL="320040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endParaRPr lang="en-US" sz="2400" dirty="0" smtClean="0">
              <a:latin typeface="+mn-lt"/>
            </a:endParaRPr>
          </a:p>
          <a:p>
            <a:pPr marL="320040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latin typeface="+mn-lt"/>
              </a:rPr>
              <a:t>Category – Lower Middle Income</a:t>
            </a:r>
          </a:p>
          <a:p>
            <a:pPr marL="320040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latin typeface="+mn-lt"/>
              </a:rPr>
              <a:t>Poverty Rate – 22.3% </a:t>
            </a:r>
            <a:r>
              <a:rPr lang="en-US" dirty="0" smtClean="0">
                <a:latin typeface="+mn-lt"/>
              </a:rPr>
              <a:t>(less than USD 1.25/ per day) </a:t>
            </a:r>
            <a:endParaRPr lang="en-US" sz="2400" dirty="0" smtClean="0">
              <a:latin typeface="+mn-lt"/>
            </a:endParaRPr>
          </a:p>
          <a:p>
            <a:pPr marL="320040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endParaRPr lang="en-US" sz="2400" dirty="0" smtClean="0">
              <a:latin typeface="+mn-lt"/>
            </a:endParaRPr>
          </a:p>
          <a:p>
            <a:pPr marL="320040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latin typeface="+mn-lt"/>
              </a:rPr>
              <a:t>Microfinance Industry –  Developing</a:t>
            </a:r>
          </a:p>
          <a:p>
            <a:pPr marL="320040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latin typeface="+mn-lt"/>
              </a:rPr>
              <a:t>Lack of Funding (Least interest of Donors) in Islamic microfinance while demand of Islamic Microfinance is rising</a:t>
            </a:r>
            <a:endParaRPr lang="en-US" sz="2400" b="1" dirty="0" smtClean="0">
              <a:latin typeface="+mn-lt"/>
            </a:endParaRPr>
          </a:p>
        </p:txBody>
      </p:sp>
      <p:pic>
        <p:nvPicPr>
          <p:cNvPr id="74754" name="Picture 2" descr="D:\umair\Alhuda CIBE\Tunisia\Islamic Microfinance Symposium\images (1)122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57800" y="990600"/>
            <a:ext cx="3866681" cy="32766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5791200" y="6544068"/>
            <a:ext cx="3352800" cy="313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20040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r>
              <a:rPr lang="en-US" b="1" dirty="0" smtClean="0">
                <a:latin typeface="+mn-lt"/>
              </a:rPr>
              <a:t>Source:</a:t>
            </a:r>
            <a:r>
              <a:rPr lang="en-US" dirty="0" smtClean="0">
                <a:latin typeface="+mn-lt"/>
              </a:rPr>
              <a:t> World Bank (website)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8"/>
          <p:cNvSpPr>
            <a:spLocks noChangeArrowheads="1"/>
          </p:cNvSpPr>
          <p:nvPr/>
        </p:nvSpPr>
        <p:spPr bwMode="auto">
          <a:xfrm>
            <a:off x="381000" y="914400"/>
            <a:ext cx="8382000" cy="5511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20040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en-US" sz="2400" dirty="0" smtClean="0">
              <a:latin typeface="+mj-lt"/>
            </a:endParaRPr>
          </a:p>
          <a:p>
            <a:pPr marL="320040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r>
              <a:rPr lang="en-US" sz="2800" dirty="0" smtClean="0">
                <a:latin typeface="Calibri" pitchFamily="34" charset="0"/>
              </a:rPr>
              <a:t>14+  Islamic Microfinance Institutions operating in Pakistan </a:t>
            </a:r>
          </a:p>
          <a:p>
            <a:pPr marL="320040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endParaRPr lang="en-US" sz="2800" dirty="0" smtClean="0">
              <a:latin typeface="Calibri" pitchFamily="34" charset="0"/>
            </a:endParaRPr>
          </a:p>
          <a:p>
            <a:pPr marL="320040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r>
              <a:rPr lang="en-US" sz="2800" dirty="0" smtClean="0">
                <a:latin typeface="Calibri" pitchFamily="34" charset="0"/>
              </a:rPr>
              <a:t>350 + Branches of IMFI’s</a:t>
            </a:r>
          </a:p>
          <a:p>
            <a:pPr marL="320040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r>
              <a:rPr lang="en-US" sz="2800" dirty="0" smtClean="0">
                <a:latin typeface="Calibri" pitchFamily="34" charset="0"/>
              </a:rPr>
              <a:t> </a:t>
            </a:r>
          </a:p>
          <a:p>
            <a:pPr marL="320040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r>
              <a:rPr lang="en-US" sz="2800" dirty="0" smtClean="0">
                <a:latin typeface="Calibri" pitchFamily="34" charset="0"/>
              </a:rPr>
              <a:t>400,000+ Active financing Clients.</a:t>
            </a:r>
          </a:p>
          <a:p>
            <a:pPr marL="320040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endParaRPr lang="en-US" sz="2800" dirty="0" smtClean="0">
              <a:latin typeface="Calibri" pitchFamily="34" charset="0"/>
            </a:endParaRPr>
          </a:p>
          <a:p>
            <a:pPr marL="320040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r>
              <a:rPr lang="en-US" sz="2800" dirty="0" err="1" smtClean="0">
                <a:latin typeface="Calibri" pitchFamily="34" charset="0"/>
              </a:rPr>
              <a:t>Murabahah</a:t>
            </a:r>
            <a:r>
              <a:rPr lang="en-US" sz="2800" dirty="0" smtClean="0">
                <a:latin typeface="Calibri" pitchFamily="34" charset="0"/>
              </a:rPr>
              <a:t> &amp; </a:t>
            </a:r>
            <a:r>
              <a:rPr lang="en-US" sz="2800" dirty="0" err="1" smtClean="0">
                <a:latin typeface="Calibri" pitchFamily="34" charset="0"/>
              </a:rPr>
              <a:t>Qarz</a:t>
            </a:r>
            <a:r>
              <a:rPr lang="en-US" sz="2800" dirty="0" smtClean="0">
                <a:latin typeface="Calibri" pitchFamily="34" charset="0"/>
              </a:rPr>
              <a:t>-e-Hasan are the Major Products. </a:t>
            </a:r>
          </a:p>
          <a:p>
            <a:pPr marL="320040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endParaRPr lang="en-US" sz="2800" dirty="0" smtClean="0">
              <a:latin typeface="Calibri" pitchFamily="34" charset="0"/>
            </a:endParaRPr>
          </a:p>
          <a:p>
            <a:pPr marL="320040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r>
              <a:rPr lang="en-US" sz="2800" dirty="0" smtClean="0">
                <a:latin typeface="Calibri" pitchFamily="34" charset="0"/>
              </a:rPr>
              <a:t>Micro Takaful, Micro Saving, Branchless Banking etc. </a:t>
            </a:r>
          </a:p>
          <a:p>
            <a:pPr marL="320040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endParaRPr lang="en-US" sz="2400" dirty="0" smtClean="0">
              <a:latin typeface="+mj-lt"/>
            </a:endParaRPr>
          </a:p>
          <a:p>
            <a:pPr marL="320040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endParaRPr lang="en-US" sz="3200" dirty="0" smtClean="0">
              <a:latin typeface="+mj-lt"/>
            </a:endParaRPr>
          </a:p>
        </p:txBody>
      </p:sp>
      <p:sp>
        <p:nvSpPr>
          <p:cNvPr id="151555" name="Rectangle 3"/>
          <p:cNvSpPr>
            <a:spLocks noChangeArrowheads="1"/>
          </p:cNvSpPr>
          <p:nvPr/>
        </p:nvSpPr>
        <p:spPr bwMode="auto">
          <a:xfrm>
            <a:off x="1143000" y="3352800"/>
            <a:ext cx="6934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81000" indent="-381000" algn="ctr">
              <a:lnSpc>
                <a:spcPct val="8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GB" sz="3200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" name="Text Box 23"/>
          <p:cNvSpPr txBox="1">
            <a:spLocks noChangeArrowheads="1"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solidFill>
            <a:srgbClr val="35742A"/>
          </a:solidFill>
          <a:ln w="9525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320040" indent="-320040" algn="ctr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r>
              <a:rPr lang="en-US" sz="3200" b="1" dirty="0" smtClean="0">
                <a:solidFill>
                  <a:srgbClr val="FFFFFF"/>
                </a:solidFill>
                <a:cs typeface="Arial" charset="0"/>
              </a:rPr>
              <a:t>Pakistan - Islamic Microfinance Industry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5" name="Rectangle 3"/>
          <p:cNvSpPr>
            <a:spLocks noChangeArrowheads="1"/>
          </p:cNvSpPr>
          <p:nvPr/>
        </p:nvSpPr>
        <p:spPr bwMode="auto">
          <a:xfrm>
            <a:off x="1143000" y="3352800"/>
            <a:ext cx="6934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81000" indent="-381000" algn="ctr">
              <a:lnSpc>
                <a:spcPct val="8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GB" sz="3200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" name="Text Box 23"/>
          <p:cNvSpPr txBox="1">
            <a:spLocks noChangeArrowheads="1"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solidFill>
            <a:srgbClr val="35742A"/>
          </a:solidFill>
          <a:ln w="9525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320040" indent="-320040" algn="ctr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r>
              <a:rPr lang="en-US" sz="3200" b="1" dirty="0" smtClean="0">
                <a:solidFill>
                  <a:srgbClr val="FFFFFF"/>
                </a:solidFill>
                <a:cs typeface="Arial" charset="0"/>
              </a:rPr>
              <a:t>Pakistan - Islamic Microfinance Industry</a:t>
            </a:r>
          </a:p>
        </p:txBody>
      </p:sp>
      <p:graphicFrame>
        <p:nvGraphicFramePr>
          <p:cNvPr id="6" name="Group 3"/>
          <p:cNvGraphicFramePr>
            <a:graphicFrameLocks/>
          </p:cNvGraphicFramePr>
          <p:nvPr/>
        </p:nvGraphicFramePr>
        <p:xfrm>
          <a:off x="228600" y="1066799"/>
          <a:ext cx="8686800" cy="5577841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2209800"/>
                <a:gridCol w="6477000"/>
              </a:tblGrid>
              <a:tr h="596923">
                <a:tc>
                  <a:txBody>
                    <a:bodyPr/>
                    <a:lstStyle/>
                    <a:p>
                      <a:pPr algn="l"/>
                      <a:r>
                        <a:rPr lang="en-US" sz="3600" b="1" dirty="0" smtClean="0">
                          <a:latin typeface="+mj-lt"/>
                        </a:rPr>
                        <a:t>Institution</a:t>
                      </a:r>
                      <a:endParaRPr lang="en-US" sz="2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j-lt"/>
                        </a:rPr>
                        <a:t>Islamic Microfinance Products</a:t>
                      </a:r>
                    </a:p>
                  </a:txBody>
                  <a:tcPr horzOverflow="overflow"/>
                </a:tc>
              </a:tr>
              <a:tr h="413358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</a:pPr>
                      <a:r>
                        <a:rPr lang="en-US" sz="2000" b="1" baseline="0" dirty="0" err="1" smtClean="0">
                          <a:latin typeface="+mj-lt"/>
                        </a:rPr>
                        <a:t>Akhuwat</a:t>
                      </a:r>
                      <a:r>
                        <a:rPr lang="en-US" sz="2000" b="1" baseline="0" dirty="0" smtClean="0">
                          <a:latin typeface="+mj-lt"/>
                        </a:rPr>
                        <a:t> </a:t>
                      </a:r>
                      <a:endParaRPr lang="en-US" sz="2000" b="1" dirty="0" smtClean="0">
                        <a:latin typeface="+mj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kern="1200" dirty="0" err="1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Qaraz</a:t>
                      </a:r>
                      <a:r>
                        <a:rPr lang="es-ES" sz="2000" kern="120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-e-</a:t>
                      </a:r>
                      <a:r>
                        <a:rPr lang="es-ES" sz="2000" kern="1200" dirty="0" err="1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Hasna</a:t>
                      </a:r>
                      <a:r>
                        <a:rPr lang="es-ES" sz="2000" kern="120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s-ES" sz="2000" kern="1200" dirty="0" err="1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MicroTakaful</a:t>
                      </a:r>
                      <a:r>
                        <a:rPr lang="es-ES" sz="2000" kern="120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s-ES" sz="2000" kern="1200" dirty="0" err="1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Grants</a:t>
                      </a:r>
                      <a:endParaRPr lang="en-US" sz="1800" dirty="0" smtClean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horzOverflow="overflow"/>
                </a:tc>
              </a:tr>
              <a:tr h="3945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err="1" smtClean="0">
                          <a:latin typeface="+mj-lt"/>
                        </a:rPr>
                        <a:t>Ihsaas</a:t>
                      </a:r>
                      <a:r>
                        <a:rPr lang="en-US" sz="2000" b="1" dirty="0" smtClean="0">
                          <a:latin typeface="+mj-lt"/>
                        </a:rPr>
                        <a:t> Trust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kern="1200" dirty="0" err="1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Murabaha</a:t>
                      </a:r>
                      <a:r>
                        <a:rPr lang="es-ES" sz="2000" kern="120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s-ES" sz="2000" kern="1200" dirty="0" err="1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Musharakah</a:t>
                      </a:r>
                      <a:r>
                        <a:rPr lang="es-ES" sz="2000" kern="120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 Salam</a:t>
                      </a:r>
                      <a:endParaRPr lang="en-US" sz="1800" dirty="0" smtClean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horzOverflow="overflow"/>
                </a:tc>
              </a:tr>
              <a:tr h="3945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err="1" smtClean="0">
                          <a:latin typeface="+mj-lt"/>
                        </a:rPr>
                        <a:t>Asasah</a:t>
                      </a:r>
                      <a:endParaRPr lang="en-US" sz="2000" b="1" dirty="0" smtClean="0">
                        <a:latin typeface="+mj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Mudaraba</a:t>
                      </a:r>
                      <a:r>
                        <a:rPr kumimoji="0" lang="en-US" sz="2000" b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2000" b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Musharaka</a:t>
                      </a:r>
                      <a:endParaRPr kumimoji="0" lang="en-US" sz="2000" b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</a:tr>
              <a:tr h="394543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</a:pPr>
                      <a:r>
                        <a:rPr lang="en-US" sz="2000" b="1" dirty="0" smtClean="0">
                          <a:latin typeface="+mj-lt"/>
                        </a:rPr>
                        <a:t>Muslim AID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kern="1200" dirty="0" err="1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Murabaha</a:t>
                      </a:r>
                      <a:endParaRPr lang="es-ES" sz="2000" kern="1200" dirty="0" smtClean="0">
                        <a:solidFill>
                          <a:srgbClr val="000000"/>
                        </a:solidFill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horzOverflow="overflow"/>
                </a:tc>
              </a:tr>
              <a:tr h="394543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</a:pPr>
                      <a:r>
                        <a:rPr lang="en-US" sz="2000" b="1" dirty="0" smtClean="0">
                          <a:latin typeface="+mj-lt"/>
                        </a:rPr>
                        <a:t>Islamic Relief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kern="1200" dirty="0" err="1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Murabaha</a:t>
                      </a:r>
                      <a:r>
                        <a:rPr lang="es-ES" sz="2000" kern="120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 and </a:t>
                      </a:r>
                      <a:r>
                        <a:rPr lang="es-ES" sz="2000" kern="1200" dirty="0" err="1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Qarz</a:t>
                      </a:r>
                      <a:r>
                        <a:rPr lang="es-ES" sz="2000" kern="120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-e-Hassan</a:t>
                      </a:r>
                      <a:endParaRPr lang="en-US" sz="1800" dirty="0" smtClean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horzOverflow="overflow"/>
                </a:tc>
              </a:tr>
              <a:tr h="394543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</a:pPr>
                      <a:r>
                        <a:rPr lang="en-US" sz="2000" b="1" dirty="0" err="1" smtClean="0">
                          <a:latin typeface="+mj-lt"/>
                        </a:rPr>
                        <a:t>Wasil</a:t>
                      </a:r>
                      <a:r>
                        <a:rPr lang="en-US" sz="2000" b="1" dirty="0" smtClean="0">
                          <a:latin typeface="+mj-lt"/>
                        </a:rPr>
                        <a:t> Foundation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algn="l" eaLnBrk="0" fontAlgn="base" hangingPunct="0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s-ES" sz="2000" kern="1200" dirty="0" err="1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Murabaha</a:t>
                      </a:r>
                      <a:r>
                        <a:rPr lang="es-ES" sz="2000" kern="120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s-ES" sz="2000" kern="1200" dirty="0" err="1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Ijarah</a:t>
                      </a:r>
                      <a:r>
                        <a:rPr lang="es-ES" sz="2000" kern="120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s-ES" sz="2000" kern="1200" dirty="0" err="1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Salam</a:t>
                      </a:r>
                      <a:r>
                        <a:rPr lang="es-ES" sz="2000" kern="120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 &amp; </a:t>
                      </a:r>
                      <a:r>
                        <a:rPr lang="es-ES" sz="2000" kern="1200" dirty="0" err="1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Istisna</a:t>
                      </a:r>
                      <a:r>
                        <a:rPr lang="en-US" sz="1800" kern="1200" baseline="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s-ES" sz="2000" kern="1200" dirty="0" err="1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MicroTakaful</a:t>
                      </a:r>
                      <a:endParaRPr lang="en-US" sz="1800" dirty="0" smtClean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horzOverflow="overflow"/>
                </a:tc>
              </a:tr>
              <a:tr h="394543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</a:pPr>
                      <a:r>
                        <a:rPr lang="en-US" sz="2000" b="1" dirty="0" smtClean="0">
                          <a:latin typeface="+mj-lt"/>
                        </a:rPr>
                        <a:t>HHRD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kern="1200" dirty="0" err="1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Murabaha</a:t>
                      </a:r>
                      <a:r>
                        <a:rPr lang="es-ES" sz="2000" kern="120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s-ES" sz="2000" kern="1200" dirty="0" err="1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Mudarabah</a:t>
                      </a:r>
                      <a:endParaRPr lang="en-US" sz="1800" dirty="0" smtClean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horzOverflow="overflow"/>
                </a:tc>
              </a:tr>
              <a:tr h="394543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</a:pPr>
                      <a:r>
                        <a:rPr lang="en-US" sz="2000" b="1" dirty="0" smtClean="0">
                          <a:latin typeface="+mj-lt"/>
                        </a:rPr>
                        <a:t>NRDP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r>
                        <a:rPr lang="en-US" sz="20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Qard</a:t>
                      </a:r>
                      <a:r>
                        <a:rPr lang="en-US" sz="20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-e-</a:t>
                      </a:r>
                      <a:r>
                        <a:rPr lang="en-US" sz="20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Hasana</a:t>
                      </a:r>
                      <a:r>
                        <a:rPr lang="en-US" sz="20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0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Murabaha</a:t>
                      </a:r>
                      <a:endParaRPr lang="en-US" sz="2000" b="0" kern="1200" baseline="0" dirty="0" smtClean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</a:tr>
              <a:tr h="440083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</a:pPr>
                      <a:r>
                        <a:rPr lang="en-US" sz="2000" b="1" dirty="0" smtClean="0">
                          <a:latin typeface="+mj-lt"/>
                        </a:rPr>
                        <a:t>NRSP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algn="l" eaLnBrk="0" fontAlgn="base" hangingPunct="0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s-ES" sz="2000" kern="1200" dirty="0" err="1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Murabaha</a:t>
                      </a:r>
                      <a:r>
                        <a:rPr lang="en-US" sz="1800" kern="1200" baseline="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 - </a:t>
                      </a:r>
                      <a:r>
                        <a:rPr lang="es-ES" sz="2000" kern="1200" dirty="0" err="1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Mudarabah</a:t>
                      </a:r>
                      <a:r>
                        <a:rPr lang="es-ES" sz="2000" kern="120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s-ES" sz="2000" kern="1200" dirty="0" err="1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with</a:t>
                      </a:r>
                      <a:r>
                        <a:rPr lang="es-ES" sz="2000" kern="120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 BOK </a:t>
                      </a:r>
                      <a:r>
                        <a:rPr lang="es-ES" sz="2000" kern="1200" dirty="0" err="1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for</a:t>
                      </a:r>
                      <a:r>
                        <a:rPr lang="es-ES" sz="2000" kern="120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s-ES" sz="2000" kern="1200" dirty="0" err="1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funding</a:t>
                      </a:r>
                      <a:r>
                        <a:rPr lang="es-ES" sz="2000" kern="120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s-ES" sz="2000" kern="1200" dirty="0" err="1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Source</a:t>
                      </a:r>
                      <a:endParaRPr lang="es-ES" sz="2000" kern="1200" dirty="0" smtClean="0">
                        <a:solidFill>
                          <a:srgbClr val="000000"/>
                        </a:solidFill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horzOverflow="overflow"/>
                </a:tc>
              </a:tr>
              <a:tr h="394543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</a:pPr>
                      <a:r>
                        <a:rPr lang="en-US" sz="2000" b="1" dirty="0" smtClean="0">
                          <a:latin typeface="+mj-lt"/>
                        </a:rPr>
                        <a:t>Naymet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</a:pPr>
                      <a:r>
                        <a:rPr lang="en-US" sz="2000" b="1" dirty="0" smtClean="0">
                          <a:latin typeface="+mj-lt"/>
                        </a:rPr>
                        <a:t>Bank Islami, </a:t>
                      </a:r>
                      <a:r>
                        <a:rPr lang="en-US" sz="2000" b="1" dirty="0" err="1" smtClean="0">
                          <a:latin typeface="+mj-lt"/>
                        </a:rPr>
                        <a:t>Farz</a:t>
                      </a:r>
                      <a:r>
                        <a:rPr lang="en-US" sz="2000" b="1" dirty="0" smtClean="0">
                          <a:latin typeface="+mj-lt"/>
                        </a:rPr>
                        <a:t> Foundation.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</a:pPr>
                      <a:r>
                        <a:rPr lang="en-US" sz="2000" b="1" dirty="0" smtClean="0">
                          <a:latin typeface="+mj-lt"/>
                        </a:rPr>
                        <a:t>BOK, etc.</a:t>
                      </a:r>
                      <a:r>
                        <a:rPr lang="en-US" sz="2000" b="1" baseline="0" dirty="0" smtClean="0">
                          <a:latin typeface="+mj-lt"/>
                        </a:rPr>
                        <a:t> </a:t>
                      </a:r>
                      <a:endParaRPr lang="en-US" sz="2000" b="1" dirty="0" smtClean="0">
                        <a:latin typeface="+mj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r>
                        <a:rPr lang="en-US" sz="20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Qard</a:t>
                      </a:r>
                      <a:r>
                        <a:rPr lang="en-US" sz="20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-e-</a:t>
                      </a:r>
                      <a:r>
                        <a:rPr lang="en-US" sz="20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Hasana</a:t>
                      </a:r>
                      <a:r>
                        <a:rPr lang="en-US" sz="20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000" b="0" kern="1200" baseline="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Murabaha</a:t>
                      </a:r>
                      <a:r>
                        <a:rPr lang="en-US" sz="20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, Salam</a:t>
                      </a:r>
                    </a:p>
                    <a:p>
                      <a:endParaRPr lang="en-US" sz="2000" b="0" kern="1200" baseline="0" dirty="0" smtClean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Text Box 23"/>
          <p:cNvSpPr txBox="1">
            <a:spLocks noChangeArrowheads="1"/>
          </p:cNvSpPr>
          <p:nvPr/>
        </p:nvSpPr>
        <p:spPr bwMode="auto">
          <a:xfrm>
            <a:off x="0" y="0"/>
            <a:ext cx="9144000" cy="9144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 sz="2800" b="1" dirty="0" smtClean="0">
                <a:solidFill>
                  <a:srgbClr val="FFFFFF"/>
                </a:solidFill>
                <a:cs typeface="Arial" charset="0"/>
              </a:rPr>
              <a:t>                     </a:t>
            </a:r>
            <a:r>
              <a:rPr lang="en-GB" sz="3200" b="1" dirty="0" smtClean="0">
                <a:solidFill>
                  <a:srgbClr val="FFFFFF"/>
                </a:solidFill>
                <a:cs typeface="Arial" charset="0"/>
              </a:rPr>
              <a:t>Pakistan &amp; Islamic Microfinance Industry</a:t>
            </a:r>
            <a:r>
              <a:rPr lang="en-GB" sz="2800" b="1" dirty="0" smtClean="0">
                <a:solidFill>
                  <a:srgbClr val="FFFFFF"/>
                </a:solidFill>
                <a:cs typeface="Arial" charset="0"/>
              </a:rPr>
              <a:t> </a:t>
            </a:r>
            <a:endParaRPr lang="en-GB" sz="2800" b="1" dirty="0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6" name="Picture 2" descr="C:\Users\Administrator\Desktop\Pakista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828800" cy="914400"/>
          </a:xfrm>
          <a:prstGeom prst="rect">
            <a:avLst/>
          </a:prstGeom>
          <a:noFill/>
        </p:spPr>
      </p:pic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304800" y="1066801"/>
            <a:ext cx="8610600" cy="6175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20040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b="1" u="sng" dirty="0" smtClean="0">
                <a:latin typeface="+mn-lt"/>
              </a:rPr>
              <a:t>Innovation:</a:t>
            </a:r>
          </a:p>
          <a:p>
            <a:pPr marL="777240" lvl="1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latin typeface="+mn-lt"/>
              </a:rPr>
              <a:t>Micro Takaful</a:t>
            </a:r>
          </a:p>
          <a:p>
            <a:pPr marL="777240" lvl="1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latin typeface="+mn-lt"/>
              </a:rPr>
              <a:t>IT Integration (Mobile Banking) in Islamic Microfinance</a:t>
            </a:r>
          </a:p>
          <a:p>
            <a:pPr marL="777240" lvl="1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latin typeface="+mn-lt"/>
              </a:rPr>
              <a:t>Livestock Product with Islamic Microfinance operation</a:t>
            </a:r>
          </a:p>
          <a:p>
            <a:pPr marL="777240" lvl="1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latin typeface="+mn-lt"/>
              </a:rPr>
              <a:t>Micro energy &amp; Micro Saving products	</a:t>
            </a:r>
            <a:endParaRPr lang="en-US" sz="2400" b="1" u="sng" dirty="0" smtClean="0">
              <a:latin typeface="+mn-lt"/>
            </a:endParaRPr>
          </a:p>
          <a:p>
            <a:pPr marL="320040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b="1" u="sng" dirty="0" smtClean="0">
                <a:latin typeface="+mn-lt"/>
              </a:rPr>
              <a:t>Challenges:</a:t>
            </a:r>
          </a:p>
          <a:p>
            <a:pPr marL="777240" lvl="1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latin typeface="+mn-lt"/>
              </a:rPr>
              <a:t>Unavailability of Shariah Compliant fund</a:t>
            </a:r>
          </a:p>
          <a:p>
            <a:pPr marL="777240" lvl="1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latin typeface="+mn-lt"/>
              </a:rPr>
              <a:t>Reluctance of Donor Agencies for Islamic Microfinance</a:t>
            </a:r>
          </a:p>
          <a:p>
            <a:pPr marL="777240" lvl="1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latin typeface="Tw Cen MT" pitchFamily="34" charset="0"/>
              </a:rPr>
              <a:t>Accounting &amp; I.T systems., Rating Agencies. </a:t>
            </a:r>
            <a:endParaRPr lang="en-US" sz="2400" dirty="0" smtClean="0">
              <a:latin typeface="+mn-lt"/>
            </a:endParaRPr>
          </a:p>
          <a:p>
            <a:pPr marL="777240" lvl="1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latin typeface="+mn-lt"/>
              </a:rPr>
              <a:t>Law and order in Northern part of Pakistan</a:t>
            </a:r>
          </a:p>
          <a:p>
            <a:pPr marL="320040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b="1" u="sng" dirty="0" smtClean="0">
                <a:latin typeface="+mn-lt"/>
              </a:rPr>
              <a:t>Future Prospects:</a:t>
            </a:r>
          </a:p>
          <a:p>
            <a:pPr marL="777240" lvl="1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latin typeface="+mn-lt"/>
              </a:rPr>
              <a:t>Rapid growth of IMFIs with high acceptability from the Muslim community.</a:t>
            </a:r>
          </a:p>
          <a:p>
            <a:pPr marL="777240" lvl="1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latin typeface="+mn-lt"/>
              </a:rPr>
              <a:t>Govt. Interest and IDB Support</a:t>
            </a:r>
          </a:p>
          <a:p>
            <a:pPr marL="777240" lvl="1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defRPr/>
            </a:pPr>
            <a:r>
              <a:rPr lang="en-US" sz="2400" dirty="0" smtClean="0">
                <a:latin typeface="+mn-lt"/>
              </a:rPr>
              <a:t>AlHuda Centre of Excellence in Islamic Microfinance</a:t>
            </a:r>
          </a:p>
          <a:p>
            <a:pPr marL="320040" indent="-320040" algn="just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en-US" sz="3200" dirty="0" smtClean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8"/>
          <p:cNvSpPr>
            <a:spLocks noChangeArrowheads="1"/>
          </p:cNvSpPr>
          <p:nvPr/>
        </p:nvSpPr>
        <p:spPr bwMode="auto">
          <a:xfrm>
            <a:off x="304800" y="787107"/>
            <a:ext cx="8458200" cy="60708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20040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en-US" sz="2400" dirty="0" smtClean="0">
              <a:latin typeface="+mj-lt"/>
            </a:endParaRPr>
          </a:p>
          <a:p>
            <a:pPr marL="320040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endParaRPr lang="en-US" sz="2800" dirty="0" smtClean="0">
              <a:latin typeface="Calibri" pitchFamily="34" charset="0"/>
            </a:endParaRPr>
          </a:p>
          <a:p>
            <a:pPr marL="320040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r>
              <a:rPr lang="en-US" sz="2800" dirty="0" smtClean="0">
                <a:latin typeface="Calibri" pitchFamily="34" charset="0"/>
              </a:rPr>
              <a:t>MFIs, IMFIs, NGO’s, Rural Support Program:  Registered and Supervised by SECP under Companies’ Ordinance 1984 (Section 42)</a:t>
            </a:r>
          </a:p>
          <a:p>
            <a:pPr marL="320040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endParaRPr lang="en-US" sz="2800" dirty="0" smtClean="0">
              <a:latin typeface="Calibri" pitchFamily="34" charset="0"/>
            </a:endParaRPr>
          </a:p>
          <a:p>
            <a:pPr marL="320040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r>
              <a:rPr lang="en-US" sz="2800" dirty="0" smtClean="0">
                <a:latin typeface="Calibri" pitchFamily="34" charset="0"/>
              </a:rPr>
              <a:t>Trust, Foundations, </a:t>
            </a:r>
            <a:r>
              <a:rPr lang="en-US" sz="2800" dirty="0" err="1" smtClean="0">
                <a:latin typeface="Calibri" pitchFamily="34" charset="0"/>
              </a:rPr>
              <a:t>Waqf</a:t>
            </a:r>
            <a:r>
              <a:rPr lang="en-US" sz="2800" dirty="0" smtClean="0">
                <a:latin typeface="Calibri" pitchFamily="34" charset="0"/>
              </a:rPr>
              <a:t>, Cooperatives etc: under joint companies ordinance 1861</a:t>
            </a:r>
          </a:p>
          <a:p>
            <a:pPr marL="320040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endParaRPr lang="en-US" sz="2800" dirty="0" smtClean="0">
              <a:latin typeface="Calibri" pitchFamily="34" charset="0"/>
            </a:endParaRPr>
          </a:p>
          <a:p>
            <a:pPr marL="320040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r>
              <a:rPr lang="en-US" sz="2800" dirty="0" smtClean="0">
                <a:latin typeface="Calibri" pitchFamily="34" charset="0"/>
              </a:rPr>
              <a:t>Microfinance Bank: Regulated by State Bank of Pakistan</a:t>
            </a:r>
          </a:p>
          <a:p>
            <a:pPr marL="320040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endParaRPr lang="en-US" sz="2800" dirty="0" smtClean="0">
              <a:latin typeface="Calibri" pitchFamily="34" charset="0"/>
            </a:endParaRPr>
          </a:p>
          <a:p>
            <a:pPr marL="320040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r>
              <a:rPr lang="en-US" sz="2800" dirty="0" smtClean="0">
                <a:latin typeface="Calibri" pitchFamily="34" charset="0"/>
              </a:rPr>
              <a:t>Islamic Banks/Banks with having IMF operation: Regulated by SBP</a:t>
            </a:r>
          </a:p>
          <a:p>
            <a:pPr marL="320040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endParaRPr lang="en-US" sz="3200" dirty="0" smtClean="0">
              <a:latin typeface="+mj-lt"/>
            </a:endParaRPr>
          </a:p>
        </p:txBody>
      </p:sp>
      <p:sp>
        <p:nvSpPr>
          <p:cNvPr id="151555" name="Rectangle 3"/>
          <p:cNvSpPr>
            <a:spLocks noChangeArrowheads="1"/>
          </p:cNvSpPr>
          <p:nvPr/>
        </p:nvSpPr>
        <p:spPr bwMode="auto">
          <a:xfrm>
            <a:off x="1143000" y="3352800"/>
            <a:ext cx="6934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81000" indent="-381000" algn="ctr">
              <a:lnSpc>
                <a:spcPct val="8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GB" sz="3200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" name="Text Box 23"/>
          <p:cNvSpPr txBox="1">
            <a:spLocks noChangeArrowheads="1"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solidFill>
            <a:srgbClr val="35742A"/>
          </a:solidFill>
          <a:ln w="9525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320040" indent="-320040" algn="ctr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r>
              <a:rPr lang="en-US" sz="3200" b="1" dirty="0" smtClean="0">
                <a:solidFill>
                  <a:srgbClr val="FFFFFF"/>
                </a:solidFill>
                <a:cs typeface="Arial" charset="0"/>
              </a:rPr>
              <a:t>Type of Islamic Microfinance Institutions in Pakistan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8"/>
          <p:cNvSpPr>
            <a:spLocks noChangeArrowheads="1"/>
          </p:cNvSpPr>
          <p:nvPr/>
        </p:nvSpPr>
        <p:spPr bwMode="auto">
          <a:xfrm>
            <a:off x="304800" y="914400"/>
            <a:ext cx="8458200" cy="568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20040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endParaRPr lang="en-US" sz="2400" dirty="0" smtClean="0">
              <a:latin typeface="+mj-lt"/>
            </a:endParaRPr>
          </a:p>
          <a:p>
            <a:pPr>
              <a:buNone/>
            </a:pPr>
            <a:endParaRPr lang="en-US" sz="2000" dirty="0" smtClean="0"/>
          </a:p>
          <a:p>
            <a:pPr marL="320040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r>
              <a:rPr lang="en-US" sz="2800" b="1" u="sng" dirty="0" smtClean="0">
                <a:latin typeface="Calibri" pitchFamily="34" charset="0"/>
              </a:rPr>
              <a:t>Option 1</a:t>
            </a:r>
          </a:p>
          <a:p>
            <a:pPr marL="320040" lvl="2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r>
              <a:rPr lang="en-US" sz="2800" dirty="0" smtClean="0">
                <a:latin typeface="Calibri" pitchFamily="34" charset="0"/>
              </a:rPr>
              <a:t>	Establishment of Full-fledged Islamic Microfinance Bank (IMFBs) </a:t>
            </a:r>
          </a:p>
          <a:p>
            <a:pPr marL="320040" lvl="1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r>
              <a:rPr lang="en-US" sz="2800" b="1" u="sng" dirty="0" smtClean="0">
                <a:latin typeface="Calibri" pitchFamily="34" charset="0"/>
              </a:rPr>
              <a:t>Option 2</a:t>
            </a:r>
          </a:p>
          <a:p>
            <a:pPr marL="320040" lvl="2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r>
              <a:rPr lang="en-US" sz="2800" dirty="0" smtClean="0">
                <a:latin typeface="Calibri" pitchFamily="34" charset="0"/>
              </a:rPr>
              <a:t>	Islamic Microfinance services by Full fledged Islamic banks</a:t>
            </a:r>
          </a:p>
          <a:p>
            <a:pPr marL="320040" lvl="1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r>
              <a:rPr lang="en-US" sz="2800" b="1" u="sng" dirty="0" smtClean="0">
                <a:latin typeface="Calibri" pitchFamily="34" charset="0"/>
              </a:rPr>
              <a:t>Option 3</a:t>
            </a:r>
          </a:p>
          <a:p>
            <a:pPr marL="320040" lvl="2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r>
              <a:rPr lang="en-US" sz="2800" dirty="0" smtClean="0">
                <a:latin typeface="Calibri" pitchFamily="34" charset="0"/>
              </a:rPr>
              <a:t>	Islamic Microfinance services by conventional banks</a:t>
            </a:r>
          </a:p>
          <a:p>
            <a:pPr marL="320040" lvl="1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r>
              <a:rPr lang="en-US" sz="2800" b="1" u="sng" dirty="0" smtClean="0">
                <a:latin typeface="Calibri" pitchFamily="34" charset="0"/>
              </a:rPr>
              <a:t>Option 4</a:t>
            </a:r>
          </a:p>
          <a:p>
            <a:pPr marL="320040" lvl="2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r>
              <a:rPr lang="en-US" sz="2800" dirty="0" smtClean="0">
                <a:latin typeface="Calibri" pitchFamily="34" charset="0"/>
              </a:rPr>
              <a:t>	Islamic Microfinance services by conventional microfinance banks (MFBs)</a:t>
            </a:r>
          </a:p>
          <a:p>
            <a:pPr marL="320040" indent="-320040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defRPr/>
            </a:pPr>
            <a:endParaRPr lang="en-US" sz="2800" dirty="0" smtClean="0">
              <a:latin typeface="Calibri" pitchFamily="34" charset="0"/>
            </a:endParaRPr>
          </a:p>
        </p:txBody>
      </p:sp>
      <p:sp>
        <p:nvSpPr>
          <p:cNvPr id="151555" name="Rectangle 3"/>
          <p:cNvSpPr>
            <a:spLocks noChangeArrowheads="1"/>
          </p:cNvSpPr>
          <p:nvPr/>
        </p:nvSpPr>
        <p:spPr bwMode="auto">
          <a:xfrm>
            <a:off x="1143000" y="3352800"/>
            <a:ext cx="6934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81000" indent="-381000" algn="ctr">
              <a:lnSpc>
                <a:spcPct val="8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GB" sz="3200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" name="Text Box 23"/>
          <p:cNvSpPr txBox="1">
            <a:spLocks noChangeArrowheads="1"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solidFill>
            <a:srgbClr val="35742A"/>
          </a:solidFill>
          <a:ln w="9525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320040" indent="-320040" algn="ctr" fontAlgn="auto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r>
              <a:rPr lang="en-US" sz="2800" b="1" dirty="0" smtClean="0">
                <a:solidFill>
                  <a:srgbClr val="FFFFFF"/>
                </a:solidFill>
                <a:cs typeface="Arial" charset="0"/>
              </a:rPr>
              <a:t>State Bank of Pakistan Guidelines for Islamic Microfinance Business by Financial Institutions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1981200" cy="12192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/>
            </a:r>
            <a:b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</a:b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Option 1</a:t>
            </a:r>
            <a:endParaRPr lang="en-US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2200" y="228600"/>
            <a:ext cx="6248400" cy="1295400"/>
          </a:xfrm>
        </p:spPr>
        <p:txBody>
          <a:bodyPr/>
          <a:lstStyle/>
          <a:p>
            <a:pPr marL="342900" lvl="2" indent="-342900" algn="ctr">
              <a:buNone/>
            </a:pPr>
            <a:r>
              <a:rPr lang="en-US" sz="2800" b="1" dirty="0" smtClean="0"/>
              <a:t>Establishment of Full-fledged Islamic Microfinance Bank (IMFBs) 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0" y="1447800"/>
            <a:ext cx="91440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tabLst/>
              <a:defRPr/>
            </a:pPr>
            <a:r>
              <a:rPr kumimoji="0" lang="en-US" sz="2400" b="1" i="0" u="sng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Licensing</a:t>
            </a:r>
          </a:p>
          <a:p>
            <a:pPr marL="320040" indent="-320040" eaLnBrk="0" fontAlgn="auto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400" dirty="0" smtClean="0">
                <a:latin typeface="Calibri" pitchFamily="34" charset="0"/>
              </a:rPr>
              <a:t>Nation wide Microfinance Banks; </a:t>
            </a:r>
          </a:p>
          <a:p>
            <a:pPr marL="320040" indent="-320040" eaLnBrk="0" fontAlgn="auto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400" dirty="0" smtClean="0">
                <a:latin typeface="Calibri" pitchFamily="34" charset="0"/>
              </a:rPr>
              <a:t>Province wide Microfinance Banks; </a:t>
            </a:r>
          </a:p>
          <a:p>
            <a:pPr marL="320040" indent="-320040" eaLnBrk="0" fontAlgn="auto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400" dirty="0" smtClean="0">
                <a:latin typeface="Calibri" pitchFamily="34" charset="0"/>
              </a:rPr>
              <a:t>Region wise Microfinance Banks; </a:t>
            </a:r>
          </a:p>
          <a:p>
            <a:pPr marL="320040" indent="-320040" eaLnBrk="0" fontAlgn="auto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400" dirty="0" smtClean="0">
                <a:latin typeface="Calibri" pitchFamily="34" charset="0"/>
              </a:rPr>
              <a:t>District wide Microfinance Bank </a:t>
            </a:r>
          </a:p>
          <a:p>
            <a:pPr marL="320040" lvl="2" indent="-320040" eaLnBrk="0" fontAlgn="auto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defRPr/>
            </a:pPr>
            <a:r>
              <a:rPr lang="en-US" sz="2400" b="1" u="sng" kern="0" dirty="0" smtClean="0">
                <a:latin typeface="+mn-lt"/>
              </a:rPr>
              <a:t>Application Compliance with Legal framework and Prudential regulations</a:t>
            </a:r>
          </a:p>
          <a:p>
            <a:pPr marL="320040" lvl="2" indent="-320040" eaLnBrk="0" fontAlgn="auto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400" dirty="0" smtClean="0">
                <a:latin typeface="Calibri" pitchFamily="34" charset="0"/>
              </a:rPr>
              <a:t>Bank draft of PKR 500,000 by applicant</a:t>
            </a:r>
          </a:p>
          <a:p>
            <a:pPr marL="320040" lvl="2" indent="-320040" eaLnBrk="0" fontAlgn="auto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400" dirty="0" smtClean="0">
                <a:latin typeface="Calibri" pitchFamily="34" charset="0"/>
              </a:rPr>
              <a:t>Appointment of Shariah Advisor by applicant according to fit and proper criteria of SBP.</a:t>
            </a:r>
          </a:p>
          <a:p>
            <a:pPr marL="320040" lvl="2" indent="-320040" eaLnBrk="0" fontAlgn="auto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400" dirty="0" smtClean="0">
                <a:latin typeface="Calibri" pitchFamily="34" charset="0"/>
              </a:rPr>
              <a:t>Shariah vetted Products along with product structure and its beneficial use. </a:t>
            </a:r>
          </a:p>
          <a:p>
            <a:pPr marL="320040" lvl="2" indent="-320040" eaLnBrk="0" fontAlgn="auto" hangingPunct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400" dirty="0" smtClean="0">
                <a:latin typeface="Calibri" pitchFamily="34" charset="0"/>
              </a:rPr>
              <a:t>Ensure the Expertise,  Shariah Compliance Mechanism, Quality HR, Policies, Manual, Procedure etc.</a:t>
            </a:r>
          </a:p>
          <a:p>
            <a:pPr marL="800100" lvl="2" indent="-342900" eaLnBrk="0" hangingPunct="0">
              <a:spcBef>
                <a:spcPct val="20000"/>
              </a:spcBef>
              <a:buClr>
                <a:schemeClr val="accent1"/>
              </a:buClr>
              <a:buSzPct val="65000"/>
            </a:pPr>
            <a:endParaRPr kumimoji="0" lang="en-US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8029</TotalTime>
  <Words>731</Words>
  <Application>Microsoft Office PowerPoint</Application>
  <PresentationFormat>On-screen Show (4:3)</PresentationFormat>
  <Paragraphs>192</Paragraphs>
  <Slides>16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Office Theme</vt:lpstr>
      <vt:lpstr>Custom Design</vt:lpstr>
      <vt:lpstr>1_Custom Design</vt:lpstr>
      <vt:lpstr>Edge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 Option 1</vt:lpstr>
      <vt:lpstr> Option 2</vt:lpstr>
      <vt:lpstr> Option 3</vt:lpstr>
      <vt:lpstr> Option 4</vt:lpstr>
      <vt:lpstr>Establishment of Islamic Microfinance Division (IMFD) </vt:lpstr>
      <vt:lpstr>Compliance  to be ensured by IMFI in:</vt:lpstr>
      <vt:lpstr>Shariah Compliance  </vt:lpstr>
      <vt:lpstr>Slide 16</vt:lpstr>
    </vt:vector>
  </TitlesOfParts>
  <Company>CWCD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Yasir</dc:creator>
  <cp:lastModifiedBy>Zubair</cp:lastModifiedBy>
  <cp:revision>652</cp:revision>
  <dcterms:created xsi:type="dcterms:W3CDTF">2009-07-16T15:01:22Z</dcterms:created>
  <dcterms:modified xsi:type="dcterms:W3CDTF">2014-12-17T14:02:27Z</dcterms:modified>
</cp:coreProperties>
</file>